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22C7B-0B53-A732-D6C3-6297DCA8B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6AD839-7CC1-01D7-FD42-AAEE536E5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A26800-C120-5474-DDD7-104CC0C7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426F6F-FF30-D298-EB70-87044099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B530F9-4010-B255-E2A9-D3C6077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19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1060F-45CF-42A0-ADC9-E504A404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662102-ABD6-13F2-42C2-F480B1577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FE6672-C089-FF61-0E46-417BFA59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AC65D5-8C65-07E3-B468-A956C741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F9901C-2D1E-F321-6E4F-BB4789FE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51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9EE15A3-F3A5-6EA9-8F2F-59AF7F64D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A3B91C7-5B3E-6E88-12C4-A349F57C7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B019A-72D6-029E-A743-280527F0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DF85E1-CAD1-2F4A-45A7-3F42A44A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7341F-B85B-B5BC-5FEA-BE1D2FD3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40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57D3DE-F031-6FAD-4522-C0A499197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0BC073-1DFD-53CD-1E1D-3B16487A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65459D-D0C4-5BCF-26F2-322C9E91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141758-4AD3-34E9-B7A0-0A14665F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EF088C-8422-AC84-5736-9FF33F03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00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B6912-0ABB-3174-8FB9-9BABBBE2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CC2E41-942B-1763-0479-3392AE8A3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208E1D-B71D-EFCF-5628-69BE6755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127013-22E9-912F-849F-81D32992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706D08-FE34-EF1C-B295-00949AC0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77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89E75-5260-5E2B-8670-82983AE8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535E11-784B-EDE4-2E86-A5DFE3E5D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CB22AB-9AA2-3338-6E1B-B86811625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CEEAC7-84D1-4831-A538-BF4B07BF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4A8768-F87F-AA3B-6640-5EE23711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32D58D-C40A-0761-F69A-4B4F1FB3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7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A785E5-C343-9316-BC49-3B1C11B2A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27366C-C722-3AAD-822A-C6823AD53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8AF305-64F8-7E38-12F3-651257DF5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57432B-FF6F-103A-ED52-77A1D7094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C2A66C-0400-0CC5-29D9-A8C773FC1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74FD14-2396-9CE6-5793-BE3DB17F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9105AD-C04C-39C6-1A7E-227F4AD5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30A252-2E46-1740-0E02-EB5D3CE3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60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8C1D0-E115-89E3-5C09-28898310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D55CBD-7CF1-A1BC-B096-3B9D8756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DAE7B8-9CAC-B7DD-DC40-CF404491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640D0A-7305-B330-BC67-9113F5C7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3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097976-47E4-27C2-7022-3A7C994B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3E03A3-FF46-116C-29D8-82B169C5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1C65A3-8AEE-E399-AD9D-0C378239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60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D24344-57AE-4F5A-8280-F3FAD540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91BA4A-DE83-E1B0-9A2A-08123CCD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299058-CC91-B962-8E2E-74F26CE57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73E95E-A527-B4C6-4B93-4220FA6C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518064-B24A-319E-F96D-6E308120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B36F21-5701-4746-6D49-F4F81FBE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78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2DB5A-91EA-CF80-2494-EB68E01A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494660-4E6A-CE45-8CEC-516C89598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F77D8E-361C-A0FB-2CF7-66322F700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ACBF0F-3D49-9C65-101F-EF01EF8E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11B010-CB94-646B-ACD4-60C66B27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F03CF3-2D85-94B1-F9EE-8CEEFA90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2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3053B12-5587-A83B-04F6-BF2368D6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712C9F-EC8F-A841-6E53-88A675A1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2B631E-56B9-A701-7417-758A73280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553A3-8093-4576-9FCF-1263D794EABC}" type="datetimeFigureOut">
              <a:rPr lang="it-IT" smtClean="0"/>
              <a:t>27/09/2022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8FBAB9-166A-C352-6280-98A399174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E3114B-8B4B-9401-097D-0161C677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45D58-85CF-47AA-A8DB-2A0BE10D30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02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F05C380-F990-C35D-AEE0-F7AD4EC94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8" b="34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-239030"/>
            <a:ext cx="7480300" cy="74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6B5AA9-BA97-5EFB-2699-639888FE79C2}"/>
              </a:ext>
            </a:extLst>
          </p:cNvPr>
          <p:cNvSpPr txBox="1"/>
          <p:nvPr/>
        </p:nvSpPr>
        <p:spPr>
          <a:xfrm>
            <a:off x="159404" y="208807"/>
            <a:ext cx="558099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INTERREGIONAL </a:t>
            </a:r>
          </a:p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ALLIANCE FOR THE</a:t>
            </a:r>
          </a:p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RHINE-ALPINE CORRIDOR</a:t>
            </a:r>
          </a:p>
          <a:p>
            <a:r>
              <a:rPr lang="it-I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EGTC</a:t>
            </a:r>
          </a:p>
        </p:txBody>
      </p:sp>
    </p:spTree>
    <p:extLst>
      <p:ext uri="{BB962C8B-B14F-4D97-AF65-F5344CB8AC3E}">
        <p14:creationId xmlns:p14="http://schemas.microsoft.com/office/powerpoint/2010/main" val="371376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ganigram">
            <a:extLst>
              <a:ext uri="{FF2B5EF4-FFF2-40B4-BE49-F238E27FC236}">
                <a16:creationId xmlns:a16="http://schemas.microsoft.com/office/drawing/2014/main" id="{C3B5FA0B-4F5C-9ADC-5012-6A5DB2A6C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2" r="12461"/>
          <a:stretch/>
        </p:blipFill>
        <p:spPr bwMode="auto">
          <a:xfrm>
            <a:off x="109238" y="2982229"/>
            <a:ext cx="3818764" cy="37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DF586-C8C7-8D9C-34ED-3863B2698BF5}"/>
              </a:ext>
            </a:extLst>
          </p:cNvPr>
          <p:cNvSpPr txBox="1"/>
          <p:nvPr/>
        </p:nvSpPr>
        <p:spPr>
          <a:xfrm>
            <a:off x="4377218" y="3277023"/>
            <a:ext cx="729547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Il GECT è stato fondato nell’aprile 2015. Oggi conta 26 membri. Tutti i membri costituiscono insieme l’Assemblea – l’organo decisionale del GECT. L’assemblea elegge un presidente e due vicepresidenti, e nomina il direttore. I presidenti e il direttore costituiscono il Consiglio Direttivo del GECT. A livello di lavoro è stato istituito un gruppo di lavoro di esperti con sei focus group tematici sotto il suo ombrello. Il comitato consultivo composto da rappresentanti della scienza e della ricerca, dell’economia, delle imprese logistiche e degli operatori ferroviari sostiene le attività del GECT.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" panose="020B0504020202020204" pitchFamily="34" charset="0"/>
            </a:endParaRPr>
          </a:p>
        </p:txBody>
      </p:sp>
      <p:pic>
        <p:nvPicPr>
          <p:cNvPr id="6" name="Picture 2" descr="Organigram">
            <a:extLst>
              <a:ext uri="{FF2B5EF4-FFF2-40B4-BE49-F238E27FC236}">
                <a16:creationId xmlns:a16="http://schemas.microsoft.com/office/drawing/2014/main" id="{4F69E079-BCCF-F447-6283-5E9652FEB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69"/>
          <a:stretch/>
        </p:blipFill>
        <p:spPr bwMode="auto">
          <a:xfrm>
            <a:off x="14855" y="278957"/>
            <a:ext cx="4362363" cy="26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BD9AEB-C4F3-607C-01CC-02A4DA6B5D4A}"/>
              </a:ext>
            </a:extLst>
          </p:cNvPr>
          <p:cNvSpPr txBox="1"/>
          <p:nvPr/>
        </p:nvSpPr>
        <p:spPr>
          <a:xfrm>
            <a:off x="4896524" y="512871"/>
            <a:ext cx="476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ORGANIZZAZIONE</a:t>
            </a:r>
          </a:p>
        </p:txBody>
      </p:sp>
    </p:spTree>
    <p:extLst>
      <p:ext uri="{BB962C8B-B14F-4D97-AF65-F5344CB8AC3E}">
        <p14:creationId xmlns:p14="http://schemas.microsoft.com/office/powerpoint/2010/main" val="118501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DF586-C8C7-8D9C-34ED-3863B2698BF5}"/>
              </a:ext>
            </a:extLst>
          </p:cNvPr>
          <p:cNvSpPr txBox="1"/>
          <p:nvPr/>
        </p:nvSpPr>
        <p:spPr>
          <a:xfrm>
            <a:off x="440218" y="472727"/>
            <a:ext cx="8097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dirty="0">
                <a:solidFill>
                  <a:srgbClr val="005394"/>
                </a:solidFill>
                <a:effectLst/>
                <a:latin typeface="Avenir Next LT Pro" panose="020B0504020202020204" pitchFamily="34" charset="0"/>
              </a:rPr>
              <a:t>Finalità e obiettivi</a:t>
            </a:r>
          </a:p>
          <a:p>
            <a:pPr algn="l"/>
            <a:endParaRPr lang="it-IT" sz="2000" b="1" i="0" dirty="0">
              <a:solidFill>
                <a:srgbClr val="005394"/>
              </a:solidFill>
              <a:effectLst/>
              <a:latin typeface="Avenir Next LT Pro" panose="020B0504020202020204" pitchFamily="34" charset="0"/>
            </a:endParaRPr>
          </a:p>
          <a:p>
            <a:pPr algn="l"/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L’obiettivo principale del GECT è di facilitare e promuovere la cooperazione territoriale tra i propri membri e collettivamente rafforzare e coordinare lo sviluppo integrato del territorio lungo il Corridoio multimodale Reno – Alpi dalla prospettiva locale e regionale.</a:t>
            </a:r>
          </a:p>
        </p:txBody>
      </p:sp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F89180-DBFC-499A-F62D-7957E36E8128}"/>
              </a:ext>
            </a:extLst>
          </p:cNvPr>
          <p:cNvSpPr txBox="1"/>
          <p:nvPr/>
        </p:nvSpPr>
        <p:spPr>
          <a:xfrm>
            <a:off x="440218" y="3339843"/>
            <a:ext cx="112437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COMBINARE E FOCALIZZARE GLI INTERESSI COMUNI DEI PROPRI MEMBRI VERSO LE ISTITUZIONI NAZIONALI, EUROPEE E INFRASTRUTTURALI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Organizzazione e implementazione di attività di Lobby congiunte per lo sviluppo del Corridoio Reno – Alpi secondo una prospettiva bottom-up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Rappresentanza dei membri del GECT al Forum Europeo del Corridoio Reno – Alpi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EVOLUZIONE DELLA STRATEGIA DI SVILUPPO CONGIUNTA PER IL CORRIDOIO MULTIMODALE RENO – ALPI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Coordinamento dello sviluppo regionale nel Corridoio Reno – Alpi, tenendo conto della prospettiva locale e regionale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Considerazione di progetti di infrastrutture di trasporto e dei conflitti nell’utilizzo del suolo lungo il Corridoio Reno – Alpi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CE67AB-E4AC-43CB-6297-47528C11A432}"/>
              </a:ext>
            </a:extLst>
          </p:cNvPr>
          <p:cNvSpPr txBox="1"/>
          <p:nvPr/>
        </p:nvSpPr>
        <p:spPr>
          <a:xfrm>
            <a:off x="4896524" y="512871"/>
            <a:ext cx="476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MISSIONE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DAF127D-7708-AE98-01E1-4022B97B0E73}"/>
              </a:ext>
            </a:extLst>
          </p:cNvPr>
          <p:cNvSpPr txBox="1"/>
          <p:nvPr/>
        </p:nvSpPr>
        <p:spPr>
          <a:xfrm>
            <a:off x="440218" y="2939732"/>
            <a:ext cx="9973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Gli obiettivi e i compiti del GECT, come concordati dai membri fondatori, sono:</a:t>
            </a:r>
          </a:p>
        </p:txBody>
      </p:sp>
    </p:spTree>
    <p:extLst>
      <p:ext uri="{BB962C8B-B14F-4D97-AF65-F5344CB8AC3E}">
        <p14:creationId xmlns:p14="http://schemas.microsoft.com/office/powerpoint/2010/main" val="263113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3DF586-C8C7-8D9C-34ED-3863B2698BF5}"/>
              </a:ext>
            </a:extLst>
          </p:cNvPr>
          <p:cNvSpPr txBox="1"/>
          <p:nvPr/>
        </p:nvSpPr>
        <p:spPr>
          <a:xfrm>
            <a:off x="440218" y="472727"/>
            <a:ext cx="8097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b="1" i="0" dirty="0">
                <a:solidFill>
                  <a:srgbClr val="005394"/>
                </a:solidFill>
                <a:effectLst/>
                <a:latin typeface="Avenir Next LT Pro" panose="020B0504020202020204" pitchFamily="34" charset="0"/>
              </a:rPr>
              <a:t>Finalità e obiettivi</a:t>
            </a:r>
          </a:p>
        </p:txBody>
      </p:sp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CE67AB-E4AC-43CB-6297-47528C11A432}"/>
              </a:ext>
            </a:extLst>
          </p:cNvPr>
          <p:cNvSpPr txBox="1"/>
          <p:nvPr/>
        </p:nvSpPr>
        <p:spPr>
          <a:xfrm>
            <a:off x="4896524" y="512871"/>
            <a:ext cx="476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MISSIONE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E22588-F6C4-4A46-2527-56ED2AA74C09}"/>
              </a:ext>
            </a:extLst>
          </p:cNvPr>
          <p:cNvSpPr txBox="1"/>
          <p:nvPr/>
        </p:nvSpPr>
        <p:spPr>
          <a:xfrm>
            <a:off x="440218" y="2850564"/>
            <a:ext cx="116247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MIGLIORARE LA VISIBILITÀ E PROMUOVERE IL CORRIDOIO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Organizzare eventi relativi al corridoio (congressi, laboratori, ecc.)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Elaborare e distribuire le pubblicazioni (newsletter, volantini, brochure)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Assumere il controllo e gestire la Mostra Itinerante sviluppata all’interno del progetto CODE24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METTERE A DISPOSIZIONE UNA PIATTAFORMA CENTRALE PER LA CONDIVISIONE DI INFORMAZIONE, LO SCAMBIO DI ESPERIENZE E LUOGO DI INCONTRO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Organizzazione dei meeting dei membri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Garantire il trasferimento delle informazioni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Prendersi carico del Sistema di Informazione del Corridoio, sviluppato all’interno del progetto CODE24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Manutenzione del sito web www.code-24.eu, sviluppato all’interno del progetto CODE24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8E5FD9-FD8B-BDFD-84C6-60797DE290B1}"/>
              </a:ext>
            </a:extLst>
          </p:cNvPr>
          <p:cNvSpPr txBox="1"/>
          <p:nvPr/>
        </p:nvSpPr>
        <p:spPr>
          <a:xfrm>
            <a:off x="431800" y="912981"/>
            <a:ext cx="8242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INDIRIZZARE I FONDI VERSO PROGETTI E ATTIVITÀ CORRELATE AL CORRIDOIO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Informare i membri del GECT riguardo alle opportunità di finanziamento per progetti correlati al corridoio</a:t>
            </a:r>
            <a:b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</a:br>
            <a:r>
              <a:rPr lang="it-IT" sz="2000" b="1" i="0" dirty="0">
                <a:solidFill>
                  <a:srgbClr val="4D4D4D"/>
                </a:solidFill>
                <a:effectLst/>
                <a:latin typeface="Avenir Next LT Pro" panose="020B0504020202020204" pitchFamily="34" charset="0"/>
              </a:rPr>
              <a:t>Fare domanda di nuovi progetti finanziati dall’EU e gestione congiunta dei fondi EU</a:t>
            </a:r>
          </a:p>
        </p:txBody>
      </p:sp>
    </p:spTree>
    <p:extLst>
      <p:ext uri="{BB962C8B-B14F-4D97-AF65-F5344CB8AC3E}">
        <p14:creationId xmlns:p14="http://schemas.microsoft.com/office/powerpoint/2010/main" val="54726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CE67AB-E4AC-43CB-6297-47528C11A432}"/>
              </a:ext>
            </a:extLst>
          </p:cNvPr>
          <p:cNvSpPr txBox="1"/>
          <p:nvPr/>
        </p:nvSpPr>
        <p:spPr>
          <a:xfrm>
            <a:off x="4896524" y="512871"/>
            <a:ext cx="476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membri</a:t>
            </a:r>
            <a:endParaRPr lang="it-IT" sz="3200" b="1" i="0" cap="all" dirty="0">
              <a:solidFill>
                <a:srgbClr val="00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670683-3E39-B498-02DE-2A3C0487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1" y="200132"/>
            <a:ext cx="7560211" cy="310186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18EEC3-A122-36FE-7B15-1BBFE6D72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72" y="3267954"/>
            <a:ext cx="7560000" cy="312512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2C8C82B-4925-67DE-5BDD-74EE022F2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1372" y="4771677"/>
            <a:ext cx="2600682" cy="16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538D30-1434-5760-568E-8B90367D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37" y="103414"/>
            <a:ext cx="7590528" cy="66466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CE67AB-E4AC-43CB-6297-47528C11A432}"/>
              </a:ext>
            </a:extLst>
          </p:cNvPr>
          <p:cNvSpPr txBox="1"/>
          <p:nvPr/>
        </p:nvSpPr>
        <p:spPr>
          <a:xfrm>
            <a:off x="4896524" y="512871"/>
            <a:ext cx="4768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FOCUS</a:t>
            </a:r>
          </a:p>
          <a:p>
            <a:pPr algn="r"/>
            <a:r>
              <a:rPr lang="it-IT" sz="3200" b="1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TEMATICI</a:t>
            </a:r>
            <a:endParaRPr lang="it-IT" sz="3200" b="1" i="0" cap="all" dirty="0">
              <a:solidFill>
                <a:srgbClr val="00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001281-6D10-A5BB-BD87-9E8348AE6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" y="34490"/>
            <a:ext cx="7949340" cy="676935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96EC33-5DB9-D7CF-DD5C-141A4A1E370D}"/>
              </a:ext>
            </a:extLst>
          </p:cNvPr>
          <p:cNvSpPr txBox="1"/>
          <p:nvPr/>
        </p:nvSpPr>
        <p:spPr>
          <a:xfrm>
            <a:off x="4896524" y="512871"/>
            <a:ext cx="4768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FOCUS</a:t>
            </a:r>
          </a:p>
          <a:p>
            <a:pPr algn="r"/>
            <a:r>
              <a:rPr lang="it-IT" sz="3200" b="1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TEMATICI</a:t>
            </a:r>
            <a:endParaRPr lang="it-IT" sz="3200" b="1" i="0" cap="all" dirty="0">
              <a:solidFill>
                <a:srgbClr val="00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6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96EC33-5DB9-D7CF-DD5C-141A4A1E370D}"/>
              </a:ext>
            </a:extLst>
          </p:cNvPr>
          <p:cNvSpPr txBox="1"/>
          <p:nvPr/>
        </p:nvSpPr>
        <p:spPr>
          <a:xfrm>
            <a:off x="4896524" y="512871"/>
            <a:ext cx="4768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i="0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PROGETTI</a:t>
            </a:r>
          </a:p>
          <a:p>
            <a:pPr algn="r"/>
            <a:r>
              <a:rPr lang="it-IT" sz="3200" b="1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EUROPEI</a:t>
            </a:r>
            <a:endParaRPr lang="it-IT" sz="3200" b="1" i="0" cap="all" dirty="0">
              <a:solidFill>
                <a:srgbClr val="00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0C3045-B6AD-25AA-E1C3-624CDE263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"/>
          <a:stretch/>
        </p:blipFill>
        <p:spPr>
          <a:xfrm>
            <a:off x="444499" y="0"/>
            <a:ext cx="6088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EGTC / Interregional Alliance for the Rhine-Alpine Corridor">
            <a:extLst>
              <a:ext uri="{FF2B5EF4-FFF2-40B4-BE49-F238E27FC236}">
                <a16:creationId xmlns:a16="http://schemas.microsoft.com/office/drawing/2014/main" id="{DA0B22C9-C948-9101-9BFA-9460FA888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62" y="-2189062"/>
            <a:ext cx="5338662" cy="533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Logo EGTC">
            <a:extLst>
              <a:ext uri="{FF2B5EF4-FFF2-40B4-BE49-F238E27FC236}">
                <a16:creationId xmlns:a16="http://schemas.microsoft.com/office/drawing/2014/main" id="{F005C6FC-8D65-DCD7-8316-B3D693611F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11076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96EC33-5DB9-D7CF-DD5C-141A4A1E370D}"/>
              </a:ext>
            </a:extLst>
          </p:cNvPr>
          <p:cNvSpPr txBox="1"/>
          <p:nvPr/>
        </p:nvSpPr>
        <p:spPr>
          <a:xfrm>
            <a:off x="4896524" y="512871"/>
            <a:ext cx="476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b="1" cap="all" dirty="0">
                <a:solidFill>
                  <a:srgbClr val="00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PUBBLICAZIONI</a:t>
            </a:r>
            <a:endParaRPr lang="it-IT" sz="3200" b="1" i="0" cap="all" dirty="0">
              <a:solidFill>
                <a:srgbClr val="00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0B4E50-0B6A-39D5-B086-58B3E730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100" y="1412414"/>
            <a:ext cx="2810012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E042C4-7FB7-3697-E4E5-6F97BC6A9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047" y="2460269"/>
            <a:ext cx="2795577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25AC37-443F-61B2-B7E4-8487A3CA8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185" y="2007157"/>
            <a:ext cx="2800976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FD95EFF-A844-D02E-710C-D40F1BDB7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58" y="480269"/>
            <a:ext cx="2792189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6864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432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Antonello</dc:creator>
  <cp:lastModifiedBy>Antonello</cp:lastModifiedBy>
  <cp:revision>3</cp:revision>
  <dcterms:created xsi:type="dcterms:W3CDTF">2022-09-27T09:23:39Z</dcterms:created>
  <dcterms:modified xsi:type="dcterms:W3CDTF">2022-09-27T17:33:33Z</dcterms:modified>
</cp:coreProperties>
</file>